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Google Sans Medium"/>
      <p:regular r:id="rId40"/>
      <p:bold r:id="rId41"/>
      <p:italic r:id="rId42"/>
      <p:boldItalic r:id="rId43"/>
    </p:embeddedFont>
    <p:embeddedFont>
      <p:font typeface="Google Sans"/>
      <p:regular r:id="rId44"/>
      <p:bold r:id="rId45"/>
      <p:italic r:id="rId46"/>
      <p:boldItalic r:id="rId47"/>
    </p:embeddedFont>
    <p:embeddedFont>
      <p:font typeface="Open Sans SemiBold"/>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regular.fntdata"/><Relationship Id="rId42" Type="http://schemas.openxmlformats.org/officeDocument/2006/relationships/font" Target="fonts/GoogleSansMedium-italic.fntdata"/><Relationship Id="rId41" Type="http://schemas.openxmlformats.org/officeDocument/2006/relationships/font" Target="fonts/GoogleSansMedium-bold.fntdata"/><Relationship Id="rId44" Type="http://schemas.openxmlformats.org/officeDocument/2006/relationships/font" Target="fonts/GoogleSans-regular.fntdata"/><Relationship Id="rId43" Type="http://schemas.openxmlformats.org/officeDocument/2006/relationships/font" Target="fonts/GoogleSansMedium-boldItalic.fntdata"/><Relationship Id="rId46" Type="http://schemas.openxmlformats.org/officeDocument/2006/relationships/font" Target="fonts/GoogleSans-italic.fntdata"/><Relationship Id="rId45"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SemiBold-regular.fntdata"/><Relationship Id="rId47" Type="http://schemas.openxmlformats.org/officeDocument/2006/relationships/font" Target="fonts/GoogleSans-boldItalic.fntdata"/><Relationship Id="rId49" Type="http://schemas.openxmlformats.org/officeDocument/2006/relationships/font" Target="fonts/OpenSans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Italic.fntdata"/><Relationship Id="rId50" Type="http://schemas.openxmlformats.org/officeDocument/2006/relationships/font" Target="fonts/OpenSansSemiBold-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472787e3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472787e3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01692bb8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01692bb8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800de29c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800de29c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01692bb8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01692bb8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472787e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0472787e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3.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3.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www.figma.com/file/gc1x6NLUtukXSNVrrLWvIW/Final-Cozy-Corner-Cafe?node-id=0%3A1&amp;t=mg2Dpwna7aWMcGb3-1"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50"/>
            <a:ext cx="85047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000">
                <a:solidFill>
                  <a:srgbClr val="FFFFFF"/>
                </a:solidFill>
                <a:latin typeface="Open Sans SemiBold"/>
                <a:ea typeface="Open Sans SemiBold"/>
                <a:cs typeface="Open Sans SemiBold"/>
                <a:sym typeface="Open Sans SemiBold"/>
              </a:rPr>
              <a:t>A Local Cafe app with Order Tracking feature</a:t>
            </a:r>
            <a:endParaRPr sz="30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Sanam Permeh</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45" name="Google Shape;245;p49"/>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Mapping Sara’s user journey revealed how helpful it would be for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users to have access to order tracking option and saving favourite orders for later online orders.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46" name="Google Shape;246;p49"/>
          <p:cNvPicPr preferRelativeResize="0"/>
          <p:nvPr/>
        </p:nvPicPr>
        <p:blipFill>
          <a:blip r:embed="rId3">
            <a:alphaModFix/>
          </a:blip>
          <a:stretch>
            <a:fillRect/>
          </a:stretch>
        </p:blipFill>
        <p:spPr>
          <a:xfrm>
            <a:off x="3238575" y="825975"/>
            <a:ext cx="5328478" cy="376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52" name="Google Shape;252;p50"/>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Mapping John’s user journey revealed how helpful it would be for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users to have access to a order tracking option and </a:t>
            </a:r>
            <a:r>
              <a:rPr lang="en">
                <a:solidFill>
                  <a:srgbClr val="5F6368"/>
                </a:solidFill>
                <a:latin typeface="Open Sans"/>
                <a:ea typeface="Open Sans"/>
                <a:cs typeface="Open Sans"/>
                <a:sym typeface="Open Sans"/>
              </a:rPr>
              <a:t>considering</a:t>
            </a:r>
            <a:r>
              <a:rPr lang="en">
                <a:solidFill>
                  <a:srgbClr val="5F6368"/>
                </a:solidFill>
                <a:latin typeface="Open Sans"/>
                <a:ea typeface="Open Sans"/>
                <a:cs typeface="Open Sans"/>
                <a:sym typeface="Open Sans"/>
              </a:rPr>
              <a:t> accessibility in designing the app.</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53" name="Google Shape;253;p50"/>
          <p:cNvPicPr preferRelativeResize="0"/>
          <p:nvPr/>
        </p:nvPicPr>
        <p:blipFill>
          <a:blip r:embed="rId3">
            <a:alphaModFix/>
          </a:blip>
          <a:stretch>
            <a:fillRect/>
          </a:stretch>
        </p:blipFill>
        <p:spPr>
          <a:xfrm>
            <a:off x="3193600" y="982400"/>
            <a:ext cx="5584050" cy="3565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57" name="Shape 257"/>
        <p:cNvGrpSpPr/>
        <p:nvPr/>
      </p:nvGrpSpPr>
      <p:grpSpPr>
        <a:xfrm>
          <a:off x="0" y="0"/>
          <a:ext cx="0" cy="0"/>
          <a:chOff x="0" y="0"/>
          <a:chExt cx="0" cy="0"/>
        </a:xfrm>
      </p:grpSpPr>
      <p:sp>
        <p:nvSpPr>
          <p:cNvPr id="258" name="Google Shape;258;p51"/>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59" name="Google Shape;259;p51"/>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0" name="Google Shape;260;p5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2"/>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66" name="Google Shape;266;p52"/>
          <p:cNvSpPr txBox="1"/>
          <p:nvPr/>
        </p:nvSpPr>
        <p:spPr>
          <a:xfrm>
            <a:off x="517675" y="1228100"/>
            <a:ext cx="34941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For the home screen, I prioritized a </a:t>
            </a:r>
            <a:r>
              <a:rPr b="1" lang="en">
                <a:solidFill>
                  <a:srgbClr val="5F6368"/>
                </a:solidFill>
                <a:latin typeface="Open Sans"/>
                <a:ea typeface="Open Sans"/>
                <a:cs typeface="Open Sans"/>
                <a:sym typeface="Open Sans"/>
              </a:rPr>
              <a:t>quick and easy order tracking </a:t>
            </a:r>
            <a:r>
              <a:rPr b="1" lang="en">
                <a:solidFill>
                  <a:srgbClr val="5F6368"/>
                </a:solidFill>
                <a:latin typeface="Open Sans"/>
                <a:ea typeface="Open Sans"/>
                <a:cs typeface="Open Sans"/>
                <a:sym typeface="Open Sans"/>
              </a:rPr>
              <a:t>process </a:t>
            </a:r>
            <a:r>
              <a:rPr b="1" lang="en">
                <a:solidFill>
                  <a:srgbClr val="5F6368"/>
                </a:solidFill>
                <a:latin typeface="Open Sans"/>
                <a:ea typeface="Open Sans"/>
                <a:cs typeface="Open Sans"/>
                <a:sym typeface="Open Sans"/>
              </a:rPr>
              <a:t>icon as well as access through the profile icon and hamburger menu,</a:t>
            </a:r>
            <a:r>
              <a:rPr lang="en">
                <a:solidFill>
                  <a:srgbClr val="5F6368"/>
                </a:solidFill>
                <a:latin typeface="Open Sans"/>
                <a:ea typeface="Open Sans"/>
                <a:cs typeface="Open Sans"/>
                <a:sym typeface="Open Sans"/>
              </a:rPr>
              <a:t> to help users save time.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67" name="Google Shape;267;p52"/>
          <p:cNvPicPr preferRelativeResize="0"/>
          <p:nvPr/>
        </p:nvPicPr>
        <p:blipFill>
          <a:blip r:embed="rId3">
            <a:alphaModFix/>
          </a:blip>
          <a:stretch>
            <a:fillRect/>
          </a:stretch>
        </p:blipFill>
        <p:spPr>
          <a:xfrm>
            <a:off x="4487900" y="676750"/>
            <a:ext cx="3866952" cy="3623374"/>
          </a:xfrm>
          <a:prstGeom prst="rect">
            <a:avLst/>
          </a:prstGeom>
          <a:noFill/>
          <a:ln>
            <a:noFill/>
          </a:ln>
        </p:spPr>
      </p:pic>
      <p:sp>
        <p:nvSpPr>
          <p:cNvPr id="268" name="Google Shape;268;p52"/>
          <p:cNvSpPr txBox="1"/>
          <p:nvPr/>
        </p:nvSpPr>
        <p:spPr>
          <a:xfrm>
            <a:off x="4728325" y="4357375"/>
            <a:ext cx="338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5F6368"/>
                </a:solidFill>
                <a:latin typeface="Open Sans"/>
                <a:ea typeface="Open Sans"/>
                <a:cs typeface="Open Sans"/>
                <a:sym typeface="Open Sans"/>
              </a:rPr>
              <a:t>Stars were used to mark the elements of each sketch that would be used in the initial digital wireframes.</a:t>
            </a:r>
            <a:endParaRPr sz="1000">
              <a:solidFill>
                <a:srgbClr val="5F6368"/>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4" name="Google Shape;274;p53"/>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As the initial design phase continued, I made sure to base screen designs on feedback and findings from  the user research.</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cxnSp>
        <p:nvCxnSpPr>
          <p:cNvPr id="275" name="Google Shape;275;p53"/>
          <p:cNvCxnSpPr/>
          <p:nvPr/>
        </p:nvCxnSpPr>
        <p:spPr>
          <a:xfrm>
            <a:off x="4298675" y="2749875"/>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76" name="Google Shape;276;p53"/>
          <p:cNvSpPr txBox="1"/>
          <p:nvPr/>
        </p:nvSpPr>
        <p:spPr>
          <a:xfrm>
            <a:off x="3157175" y="2340475"/>
            <a:ext cx="1287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This button in the order placing confirmation page, let the users to track their order to estimate the pick up/delivery time more </a:t>
            </a:r>
            <a:r>
              <a:rPr lang="en" sz="1000">
                <a:solidFill>
                  <a:srgbClr val="5F6368"/>
                </a:solidFill>
                <a:latin typeface="Open Sans"/>
                <a:ea typeface="Open Sans"/>
                <a:cs typeface="Open Sans"/>
                <a:sym typeface="Open Sans"/>
              </a:rPr>
              <a:t>accurately</a:t>
            </a:r>
            <a:r>
              <a:rPr lang="en" sz="1000">
                <a:solidFill>
                  <a:srgbClr val="5F6368"/>
                </a:solidFill>
                <a:latin typeface="Open Sans"/>
                <a:ea typeface="Open Sans"/>
                <a:cs typeface="Open Sans"/>
                <a:sym typeface="Open Sans"/>
              </a:rPr>
              <a:t>.</a:t>
            </a:r>
            <a:endParaRPr sz="1000">
              <a:solidFill>
                <a:srgbClr val="5F6368"/>
              </a:solidFill>
              <a:latin typeface="Open Sans"/>
              <a:ea typeface="Open Sans"/>
              <a:cs typeface="Open Sans"/>
              <a:sym typeface="Open Sans"/>
            </a:endParaRPr>
          </a:p>
        </p:txBody>
      </p:sp>
      <p:cxnSp>
        <p:nvCxnSpPr>
          <p:cNvPr id="277" name="Google Shape;277;p53"/>
          <p:cNvCxnSpPr/>
          <p:nvPr/>
        </p:nvCxnSpPr>
        <p:spPr>
          <a:xfrm rot="10800000">
            <a:off x="7091350" y="3085825"/>
            <a:ext cx="918000" cy="0"/>
          </a:xfrm>
          <a:prstGeom prst="straightConnector1">
            <a:avLst/>
          </a:prstGeom>
          <a:noFill/>
          <a:ln cap="flat" cmpd="sng" w="19050">
            <a:solidFill>
              <a:srgbClr val="FBBC04"/>
            </a:solidFill>
            <a:prstDash val="solid"/>
            <a:round/>
            <a:headEnd len="med" w="med" type="none"/>
            <a:tailEnd len="med" w="med" type="triangle"/>
          </a:ln>
        </p:spPr>
      </p:cxnSp>
      <p:sp>
        <p:nvSpPr>
          <p:cNvPr id="278" name="Google Shape;278;p53"/>
          <p:cNvSpPr txBox="1"/>
          <p:nvPr/>
        </p:nvSpPr>
        <p:spPr>
          <a:xfrm>
            <a:off x="7965975" y="2494375"/>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This button allows users to add the order to their favourites, so they save time in later returns to the app</a:t>
            </a:r>
            <a:endParaRPr sz="1000">
              <a:solidFill>
                <a:srgbClr val="5F6368"/>
              </a:solidFill>
              <a:latin typeface="Open Sans"/>
              <a:ea typeface="Open Sans"/>
              <a:cs typeface="Open Sans"/>
              <a:sym typeface="Open Sans"/>
            </a:endParaRPr>
          </a:p>
        </p:txBody>
      </p:sp>
      <p:pic>
        <p:nvPicPr>
          <p:cNvPr id="279" name="Google Shape;279;p53"/>
          <p:cNvPicPr preferRelativeResize="0"/>
          <p:nvPr/>
        </p:nvPicPr>
        <p:blipFill>
          <a:blip r:embed="rId3">
            <a:alphaModFix/>
          </a:blip>
          <a:stretch>
            <a:fillRect/>
          </a:stretch>
        </p:blipFill>
        <p:spPr>
          <a:xfrm>
            <a:off x="5217575" y="936400"/>
            <a:ext cx="1873766" cy="376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5" name="Google Shape;285;p54"/>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Easy navigation was a key user need to address in the designs in addition to equipping the app by using the icon along with text to adjust it with accessibility </a:t>
            </a:r>
            <a:r>
              <a:rPr lang="en">
                <a:solidFill>
                  <a:srgbClr val="5F6368"/>
                </a:solidFill>
                <a:latin typeface="Open Sans"/>
                <a:ea typeface="Open Sans"/>
                <a:cs typeface="Open Sans"/>
                <a:sym typeface="Open Sans"/>
              </a:rPr>
              <a:t>guidelines</a:t>
            </a:r>
            <a:r>
              <a:rPr lang="en">
                <a:solidFill>
                  <a:srgbClr val="5F6368"/>
                </a:solidFill>
                <a:latin typeface="Open Sans"/>
                <a:ea typeface="Open Sans"/>
                <a:cs typeface="Open Sans"/>
                <a:sym typeface="Open Sans"/>
              </a:rPr>
              <a:t>.</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cxnSp>
        <p:nvCxnSpPr>
          <p:cNvPr id="286" name="Google Shape;286;p54"/>
          <p:cNvCxnSpPr/>
          <p:nvPr/>
        </p:nvCxnSpPr>
        <p:spPr>
          <a:xfrm>
            <a:off x="4565525" y="140170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87" name="Google Shape;287;p54"/>
          <p:cNvSpPr txBox="1"/>
          <p:nvPr/>
        </p:nvSpPr>
        <p:spPr>
          <a:xfrm>
            <a:off x="3467875" y="1078450"/>
            <a:ext cx="110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Icon and text to match accessibility guidelin</a:t>
            </a:r>
            <a:r>
              <a:rPr lang="en" sz="1000">
                <a:solidFill>
                  <a:srgbClr val="5F6368"/>
                </a:solidFill>
                <a:latin typeface="Open Sans"/>
                <a:ea typeface="Open Sans"/>
                <a:cs typeface="Open Sans"/>
                <a:sym typeface="Open Sans"/>
              </a:rPr>
              <a:t>es</a:t>
            </a:r>
            <a:r>
              <a:rPr lang="en" sz="1000">
                <a:solidFill>
                  <a:srgbClr val="5F6368"/>
                </a:solidFill>
                <a:latin typeface="Open Sans"/>
                <a:ea typeface="Open Sans"/>
                <a:cs typeface="Open Sans"/>
                <a:sym typeface="Open Sans"/>
              </a:rPr>
              <a:t>.</a:t>
            </a:r>
            <a:endParaRPr sz="1000">
              <a:solidFill>
                <a:srgbClr val="5F6368"/>
              </a:solidFill>
              <a:latin typeface="Open Sans"/>
              <a:ea typeface="Open Sans"/>
              <a:cs typeface="Open Sans"/>
              <a:sym typeface="Open Sans"/>
            </a:endParaRPr>
          </a:p>
        </p:txBody>
      </p:sp>
      <p:cxnSp>
        <p:nvCxnSpPr>
          <p:cNvPr id="288" name="Google Shape;288;p54"/>
          <p:cNvCxnSpPr/>
          <p:nvPr/>
        </p:nvCxnSpPr>
        <p:spPr>
          <a:xfrm flipH="1" rot="10800000">
            <a:off x="4555475" y="2009125"/>
            <a:ext cx="939000" cy="3000"/>
          </a:xfrm>
          <a:prstGeom prst="straightConnector1">
            <a:avLst/>
          </a:prstGeom>
          <a:noFill/>
          <a:ln cap="flat" cmpd="sng" w="19050">
            <a:solidFill>
              <a:srgbClr val="FBBC04"/>
            </a:solidFill>
            <a:prstDash val="solid"/>
            <a:round/>
            <a:headEnd len="med" w="med" type="none"/>
            <a:tailEnd len="med" w="med" type="triangle"/>
          </a:ln>
        </p:spPr>
      </p:cxnSp>
      <p:sp>
        <p:nvSpPr>
          <p:cNvPr id="289" name="Google Shape;289;p54"/>
          <p:cNvSpPr txBox="1"/>
          <p:nvPr/>
        </p:nvSpPr>
        <p:spPr>
          <a:xfrm>
            <a:off x="3467875" y="1863750"/>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Another Access to order tracking process for users to prefer using the hamburger menu.</a:t>
            </a:r>
            <a:endParaRPr sz="1000">
              <a:solidFill>
                <a:srgbClr val="5F6368"/>
              </a:solidFill>
              <a:latin typeface="Open Sans"/>
              <a:ea typeface="Open Sans"/>
              <a:cs typeface="Open Sans"/>
              <a:sym typeface="Open Sans"/>
            </a:endParaRPr>
          </a:p>
        </p:txBody>
      </p:sp>
      <p:pic>
        <p:nvPicPr>
          <p:cNvPr id="290" name="Google Shape;290;p54"/>
          <p:cNvPicPr preferRelativeResize="0"/>
          <p:nvPr/>
        </p:nvPicPr>
        <p:blipFill>
          <a:blip r:embed="rId3">
            <a:alphaModFix/>
          </a:blip>
          <a:stretch>
            <a:fillRect/>
          </a:stretch>
        </p:blipFill>
        <p:spPr>
          <a:xfrm>
            <a:off x="5484425" y="653350"/>
            <a:ext cx="2151821" cy="41588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296" name="Google Shape;296;p55"/>
          <p:cNvSpPr txBox="1"/>
          <p:nvPr/>
        </p:nvSpPr>
        <p:spPr>
          <a:xfrm>
            <a:off x="517675" y="1240775"/>
            <a:ext cx="2804100" cy="395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Using the completed set of digital wireframes, I created a low-fidelity prototype. The primary user flow I connected was ordering a cafe food or drink and the order tracking feature, so the prototype could be used in a usability study. I added more pages to the app after the first usability study.</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297" name="Google Shape;297;p55"/>
          <p:cNvPicPr preferRelativeResize="0"/>
          <p:nvPr/>
        </p:nvPicPr>
        <p:blipFill>
          <a:blip r:embed="rId3">
            <a:alphaModFix/>
          </a:blip>
          <a:stretch>
            <a:fillRect/>
          </a:stretch>
        </p:blipFill>
        <p:spPr>
          <a:xfrm>
            <a:off x="3191825" y="1188450"/>
            <a:ext cx="5695276" cy="343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03" name="Google Shape;303;p56"/>
          <p:cNvSpPr txBox="1"/>
          <p:nvPr/>
        </p:nvSpPr>
        <p:spPr>
          <a:xfrm>
            <a:off x="532875" y="1050575"/>
            <a:ext cx="7873500" cy="1143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I conducted two rounds of usability studies. Findings from the first study helped guide the designs from wireframes to mockups. The second study used the high-fidelity prototype and revealed what aspects of the mockups needed refining.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04" name="Google Shape;304;p56"/>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305" name="Google Shape;305;p56"/>
          <p:cNvSpPr/>
          <p:nvPr/>
        </p:nvSpPr>
        <p:spPr>
          <a:xfrm>
            <a:off x="4477925"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6"/>
          <p:cNvSpPr txBox="1"/>
          <p:nvPr/>
        </p:nvSpPr>
        <p:spPr>
          <a:xfrm>
            <a:off x="4984525" y="2568500"/>
            <a:ext cx="3336000" cy="8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88038"/>
                </a:solidFill>
                <a:latin typeface="Open Sans"/>
                <a:ea typeface="Open Sans"/>
                <a:cs typeface="Open Sans"/>
                <a:sym typeface="Open Sans"/>
              </a:rPr>
              <a:t>Users need a clearer way to see their options for order tracking.</a:t>
            </a:r>
            <a:endParaRPr sz="1200">
              <a:solidFill>
                <a:srgbClr val="18803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07" name="Google Shape;307;p56"/>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08" name="Google Shape;308;p56"/>
          <p:cNvSpPr txBox="1"/>
          <p:nvPr/>
        </p:nvSpPr>
        <p:spPr>
          <a:xfrm>
            <a:off x="4984525" y="3077575"/>
            <a:ext cx="3336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88038"/>
                </a:solidFill>
                <a:latin typeface="Open Sans"/>
                <a:ea typeface="Open Sans"/>
                <a:cs typeface="Open Sans"/>
                <a:sym typeface="Open Sans"/>
              </a:rPr>
              <a:t>Users need a remove or cancel button for each added item to the cart to be able to edit their cart.</a:t>
            </a:r>
            <a:endParaRPr>
              <a:latin typeface="Open Sans"/>
              <a:ea typeface="Open Sans"/>
              <a:cs typeface="Open Sans"/>
              <a:sym typeface="Open Sans"/>
            </a:endParaRPr>
          </a:p>
        </p:txBody>
      </p:sp>
      <p:sp>
        <p:nvSpPr>
          <p:cNvPr id="309" name="Google Shape;309;p56"/>
          <p:cNvSpPr/>
          <p:nvPr/>
        </p:nvSpPr>
        <p:spPr>
          <a:xfrm>
            <a:off x="4671550" y="33372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10" name="Google Shape;310;p56"/>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311" name="Google Shape;311;p56"/>
          <p:cNvSpPr/>
          <p:nvPr/>
        </p:nvSpPr>
        <p:spPr>
          <a:xfrm>
            <a:off x="456675"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6"/>
          <p:cNvSpPr txBox="1"/>
          <p:nvPr/>
        </p:nvSpPr>
        <p:spPr>
          <a:xfrm>
            <a:off x="944263" y="2346575"/>
            <a:ext cx="3514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88038"/>
                </a:solidFill>
                <a:latin typeface="Open Sans"/>
                <a:ea typeface="Open Sans"/>
                <a:cs typeface="Open Sans"/>
                <a:sym typeface="Open Sans"/>
              </a:rPr>
              <a:t>Users need to first decide about the delivery option, then see that in the last stage of the check out.</a:t>
            </a:r>
            <a:endParaRPr>
              <a:latin typeface="Open Sans"/>
              <a:ea typeface="Open Sans"/>
              <a:cs typeface="Open Sans"/>
              <a:sym typeface="Open Sans"/>
            </a:endParaRPr>
          </a:p>
        </p:txBody>
      </p:sp>
      <p:sp>
        <p:nvSpPr>
          <p:cNvPr id="313" name="Google Shape;313;p56"/>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14" name="Google Shape;314;p56"/>
          <p:cNvSpPr txBox="1"/>
          <p:nvPr/>
        </p:nvSpPr>
        <p:spPr>
          <a:xfrm>
            <a:off x="944275" y="3060300"/>
            <a:ext cx="3336000" cy="10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88038"/>
                </a:solidFill>
                <a:latin typeface="Open Sans"/>
                <a:ea typeface="Open Sans"/>
                <a:cs typeface="Open Sans"/>
                <a:sym typeface="Open Sans"/>
              </a:rPr>
              <a:t>Users need a confirmation email to be able to check their delivery status without the need to login to the app constantly.</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15" name="Google Shape;315;p56"/>
          <p:cNvSpPr/>
          <p:nvPr/>
        </p:nvSpPr>
        <p:spPr>
          <a:xfrm>
            <a:off x="650325" y="33372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16" name="Google Shape;316;p56"/>
          <p:cNvSpPr txBox="1"/>
          <p:nvPr/>
        </p:nvSpPr>
        <p:spPr>
          <a:xfrm>
            <a:off x="916138" y="3828150"/>
            <a:ext cx="3336000" cy="825000"/>
          </a:xfrm>
          <a:prstGeom prst="rect">
            <a:avLst/>
          </a:prstGeom>
          <a:noFill/>
          <a:ln>
            <a:noFill/>
          </a:ln>
        </p:spPr>
        <p:txBody>
          <a:bodyPr anchorCtr="0" anchor="t" bIns="91425" lIns="11430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88038"/>
                </a:solidFill>
                <a:latin typeface="Open Sans"/>
                <a:ea typeface="Open Sans"/>
                <a:cs typeface="Open Sans"/>
                <a:sym typeface="Open Sans"/>
              </a:rPr>
              <a:t>Users need a quantity option added to the item’s page.</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17" name="Google Shape;317;p56"/>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21" name="Shape 321"/>
        <p:cNvGrpSpPr/>
        <p:nvPr/>
      </p:nvGrpSpPr>
      <p:grpSpPr>
        <a:xfrm>
          <a:off x="0" y="0"/>
          <a:ext cx="0" cy="0"/>
          <a:chOff x="0" y="0"/>
          <a:chExt cx="0" cy="0"/>
        </a:xfrm>
      </p:grpSpPr>
      <p:sp>
        <p:nvSpPr>
          <p:cNvPr id="322" name="Google Shape;322;p57"/>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23" name="Google Shape;323;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24" name="Google Shape;324;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0" name="Google Shape;330;p58"/>
          <p:cNvSpPr txBox="1"/>
          <p:nvPr/>
        </p:nvSpPr>
        <p:spPr>
          <a:xfrm>
            <a:off x="517675" y="1522550"/>
            <a:ext cx="26292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Early designs, allowed users to add one item at a time to their cart. After usability </a:t>
            </a:r>
            <a:r>
              <a:rPr lang="en">
                <a:solidFill>
                  <a:srgbClr val="5F6368"/>
                </a:solidFill>
                <a:latin typeface="Open Sans"/>
                <a:ea typeface="Open Sans"/>
                <a:cs typeface="Open Sans"/>
                <a:sym typeface="Open Sans"/>
              </a:rPr>
              <a:t>study</a:t>
            </a:r>
            <a:r>
              <a:rPr lang="en">
                <a:solidFill>
                  <a:srgbClr val="5F6368"/>
                </a:solidFill>
                <a:latin typeface="Open Sans"/>
                <a:ea typeface="Open Sans"/>
                <a:cs typeface="Open Sans"/>
                <a:sym typeface="Open Sans"/>
              </a:rPr>
              <a:t>, I added item quantity input option to the item’s page.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31" name="Google Shape;331;p58"/>
          <p:cNvCxnSpPr/>
          <p:nvPr/>
        </p:nvCxnSpPr>
        <p:spPr>
          <a:xfrm>
            <a:off x="56735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32" name="Google Shape;332;p58"/>
          <p:cNvSpPr txBox="1"/>
          <p:nvPr/>
        </p:nvSpPr>
        <p:spPr>
          <a:xfrm>
            <a:off x="33951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33" name="Google Shape;333;p58"/>
          <p:cNvSpPr txBox="1"/>
          <p:nvPr/>
        </p:nvSpPr>
        <p:spPr>
          <a:xfrm>
            <a:off x="64305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34" name="Google Shape;334;p58"/>
          <p:cNvPicPr preferRelativeResize="0"/>
          <p:nvPr/>
        </p:nvPicPr>
        <p:blipFill>
          <a:blip r:embed="rId3">
            <a:alphaModFix/>
          </a:blip>
          <a:stretch>
            <a:fillRect/>
          </a:stretch>
        </p:blipFill>
        <p:spPr>
          <a:xfrm>
            <a:off x="3642400" y="1192100"/>
            <a:ext cx="1818899" cy="3646298"/>
          </a:xfrm>
          <a:prstGeom prst="rect">
            <a:avLst/>
          </a:prstGeom>
          <a:noFill/>
          <a:ln>
            <a:noFill/>
          </a:ln>
        </p:spPr>
      </p:pic>
      <p:pic>
        <p:nvPicPr>
          <p:cNvPr id="335" name="Google Shape;335;p58"/>
          <p:cNvPicPr preferRelativeResize="0"/>
          <p:nvPr/>
        </p:nvPicPr>
        <p:blipFill>
          <a:blip r:embed="rId4">
            <a:alphaModFix/>
          </a:blip>
          <a:stretch>
            <a:fillRect/>
          </a:stretch>
        </p:blipFill>
        <p:spPr>
          <a:xfrm>
            <a:off x="6665775" y="1192100"/>
            <a:ext cx="1818900" cy="36505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131025" y="1205025"/>
            <a:ext cx="428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Cozy Corner Cafe is a regional cafe located in the suburbs of a metropolitan area. Cozy Corner Cafe strives to deliver healthy, specialty cafe style dishes and drinks. They offer a wide spectrum of competitive pricing. Cozy Corner Cafe targets customers like commuters and workers who lack the time or ability to prepare a family meal. </a:t>
            </a:r>
            <a:endParaRPr b="1" sz="1200">
              <a:solidFill>
                <a:srgbClr val="1967D2"/>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4414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131025" y="3401575"/>
            <a:ext cx="39696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November 2022 to February 2023.</a:t>
            </a:r>
            <a:endParaRPr b="1" sz="1200">
              <a:solidFill>
                <a:srgbClr val="4285F4"/>
              </a:solidFill>
              <a:latin typeface="Open Sans"/>
              <a:ea typeface="Open Sans"/>
              <a:cs typeface="Open Sans"/>
              <a:sym typeface="Open Sans"/>
            </a:endParaRPr>
          </a:p>
        </p:txBody>
      </p:sp>
      <p:sp>
        <p:nvSpPr>
          <p:cNvPr id="165" name="Google Shape;165;p41"/>
          <p:cNvSpPr/>
          <p:nvPr/>
        </p:nvSpPr>
        <p:spPr>
          <a:xfrm>
            <a:off x="441475" y="3401575"/>
            <a:ext cx="5616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579013" y="3527826"/>
            <a:ext cx="286507"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5343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8" name="Google Shape;168;p41"/>
          <p:cNvPicPr preferRelativeResize="0"/>
          <p:nvPr/>
        </p:nvPicPr>
        <p:blipFill>
          <a:blip r:embed="rId3">
            <a:alphaModFix/>
          </a:blip>
          <a:stretch>
            <a:fillRect/>
          </a:stretch>
        </p:blipFill>
        <p:spPr>
          <a:xfrm>
            <a:off x="5717475" y="419100"/>
            <a:ext cx="2159375" cy="4230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1" name="Google Shape;341;p59"/>
          <p:cNvSpPr txBox="1"/>
          <p:nvPr/>
        </p:nvSpPr>
        <p:spPr>
          <a:xfrm>
            <a:off x="517675" y="1293950"/>
            <a:ext cx="24213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 the order placing confirmation page, users had the option to either go to order status page or add the order to their favorites page. After usability study, I added the option to receive the confirmation email as well to make the order tracking process easier.</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42" name="Google Shape;342;p59"/>
          <p:cNvCxnSpPr/>
          <p:nvPr/>
        </p:nvCxnSpPr>
        <p:spPr>
          <a:xfrm>
            <a:off x="56735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43" name="Google Shape;343;p59"/>
          <p:cNvSpPr txBox="1"/>
          <p:nvPr/>
        </p:nvSpPr>
        <p:spPr>
          <a:xfrm>
            <a:off x="33749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44" name="Google Shape;344;p59"/>
          <p:cNvSpPr txBox="1"/>
          <p:nvPr/>
        </p:nvSpPr>
        <p:spPr>
          <a:xfrm>
            <a:off x="63543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45" name="Google Shape;345;p59"/>
          <p:cNvPicPr preferRelativeResize="0"/>
          <p:nvPr/>
        </p:nvPicPr>
        <p:blipFill>
          <a:blip r:embed="rId3">
            <a:alphaModFix/>
          </a:blip>
          <a:stretch>
            <a:fillRect/>
          </a:stretch>
        </p:blipFill>
        <p:spPr>
          <a:xfrm>
            <a:off x="3588600" y="1230075"/>
            <a:ext cx="1844000" cy="3662426"/>
          </a:xfrm>
          <a:prstGeom prst="rect">
            <a:avLst/>
          </a:prstGeom>
          <a:noFill/>
          <a:ln>
            <a:noFill/>
          </a:ln>
        </p:spPr>
      </p:pic>
      <p:pic>
        <p:nvPicPr>
          <p:cNvPr id="346" name="Google Shape;346;p59"/>
          <p:cNvPicPr preferRelativeResize="0"/>
          <p:nvPr/>
        </p:nvPicPr>
        <p:blipFill>
          <a:blip r:embed="rId4">
            <a:alphaModFix/>
          </a:blip>
          <a:stretch>
            <a:fillRect/>
          </a:stretch>
        </p:blipFill>
        <p:spPr>
          <a:xfrm>
            <a:off x="6604300" y="1230075"/>
            <a:ext cx="1844001" cy="36412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2" name="Google Shape;352;p60"/>
          <p:cNvSpPr txBox="1"/>
          <p:nvPr/>
        </p:nvSpPr>
        <p:spPr>
          <a:xfrm>
            <a:off x="517675" y="1522550"/>
            <a:ext cx="26016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The second usability study revealed frustration with the cart item’s editing, if there was a need to remove an item. After the usability study, I added the “remove” button and changed the quantity input button design to match the remove button.</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53" name="Google Shape;353;p60"/>
          <p:cNvCxnSpPr/>
          <p:nvPr/>
        </p:nvCxnSpPr>
        <p:spPr>
          <a:xfrm>
            <a:off x="56735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54" name="Google Shape;354;p60"/>
          <p:cNvSpPr txBox="1"/>
          <p:nvPr/>
        </p:nvSpPr>
        <p:spPr>
          <a:xfrm>
            <a:off x="32987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55" name="Google Shape;355;p60"/>
          <p:cNvSpPr txBox="1"/>
          <p:nvPr/>
        </p:nvSpPr>
        <p:spPr>
          <a:xfrm>
            <a:off x="63543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56" name="Google Shape;356;p60"/>
          <p:cNvPicPr preferRelativeResize="0"/>
          <p:nvPr/>
        </p:nvPicPr>
        <p:blipFill>
          <a:blip r:embed="rId3">
            <a:alphaModFix/>
          </a:blip>
          <a:stretch>
            <a:fillRect/>
          </a:stretch>
        </p:blipFill>
        <p:spPr>
          <a:xfrm>
            <a:off x="3579400" y="1232700"/>
            <a:ext cx="1818900" cy="3605486"/>
          </a:xfrm>
          <a:prstGeom prst="rect">
            <a:avLst/>
          </a:prstGeom>
          <a:noFill/>
          <a:ln>
            <a:noFill/>
          </a:ln>
        </p:spPr>
      </p:pic>
      <p:pic>
        <p:nvPicPr>
          <p:cNvPr id="357" name="Google Shape;357;p60"/>
          <p:cNvPicPr preferRelativeResize="0"/>
          <p:nvPr/>
        </p:nvPicPr>
        <p:blipFill>
          <a:blip r:embed="rId4">
            <a:alphaModFix/>
          </a:blip>
          <a:stretch>
            <a:fillRect/>
          </a:stretch>
        </p:blipFill>
        <p:spPr>
          <a:xfrm>
            <a:off x="6596287" y="1232700"/>
            <a:ext cx="1848639" cy="3605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63" name="Google Shape;363;p61"/>
          <p:cNvSpPr txBox="1"/>
          <p:nvPr/>
        </p:nvSpPr>
        <p:spPr>
          <a:xfrm>
            <a:off x="517675" y="1370150"/>
            <a:ext cx="24213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There are three ways to track an order in the app. One of the ways is </a:t>
            </a:r>
            <a:r>
              <a:rPr lang="en">
                <a:solidFill>
                  <a:srgbClr val="5F6368"/>
                </a:solidFill>
                <a:latin typeface="Open Sans"/>
                <a:ea typeface="Open Sans"/>
                <a:cs typeface="Open Sans"/>
                <a:sym typeface="Open Sans"/>
              </a:rPr>
              <a:t>through</a:t>
            </a:r>
            <a:r>
              <a:rPr lang="en">
                <a:solidFill>
                  <a:srgbClr val="5F6368"/>
                </a:solidFill>
                <a:latin typeface="Open Sans"/>
                <a:ea typeface="Open Sans"/>
                <a:cs typeface="Open Sans"/>
                <a:sym typeface="Open Sans"/>
              </a:rPr>
              <a:t> the order tracking icon in the footer area. After usability testing, I relocated the icon to the second place and increased the font and icon size to make it easier to be seen.</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cxnSp>
        <p:nvCxnSpPr>
          <p:cNvPr id="364" name="Google Shape;364;p61"/>
          <p:cNvCxnSpPr/>
          <p:nvPr/>
        </p:nvCxnSpPr>
        <p:spPr>
          <a:xfrm>
            <a:off x="56735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65" name="Google Shape;365;p61"/>
          <p:cNvSpPr txBox="1"/>
          <p:nvPr/>
        </p:nvSpPr>
        <p:spPr>
          <a:xfrm>
            <a:off x="32987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66" name="Google Shape;366;p61"/>
          <p:cNvSpPr txBox="1"/>
          <p:nvPr/>
        </p:nvSpPr>
        <p:spPr>
          <a:xfrm>
            <a:off x="63543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367" name="Google Shape;367;p61"/>
          <p:cNvPicPr preferRelativeResize="0"/>
          <p:nvPr/>
        </p:nvPicPr>
        <p:blipFill>
          <a:blip r:embed="rId3">
            <a:alphaModFix/>
          </a:blip>
          <a:stretch>
            <a:fillRect/>
          </a:stretch>
        </p:blipFill>
        <p:spPr>
          <a:xfrm>
            <a:off x="6634450" y="1232700"/>
            <a:ext cx="1818901" cy="3625191"/>
          </a:xfrm>
          <a:prstGeom prst="rect">
            <a:avLst/>
          </a:prstGeom>
          <a:noFill/>
          <a:ln>
            <a:noFill/>
          </a:ln>
        </p:spPr>
      </p:pic>
      <p:pic>
        <p:nvPicPr>
          <p:cNvPr id="368" name="Google Shape;368;p61"/>
          <p:cNvPicPr preferRelativeResize="0"/>
          <p:nvPr/>
        </p:nvPicPr>
        <p:blipFill>
          <a:blip r:embed="rId4">
            <a:alphaModFix/>
          </a:blip>
          <a:stretch>
            <a:fillRect/>
          </a:stretch>
        </p:blipFill>
        <p:spPr>
          <a:xfrm>
            <a:off x="3662549" y="1263598"/>
            <a:ext cx="1818901" cy="35634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374" name="Google Shape;374;p62"/>
          <p:cNvPicPr preferRelativeResize="0"/>
          <p:nvPr/>
        </p:nvPicPr>
        <p:blipFill>
          <a:blip r:embed="rId3">
            <a:alphaModFix/>
          </a:blip>
          <a:stretch>
            <a:fillRect/>
          </a:stretch>
        </p:blipFill>
        <p:spPr>
          <a:xfrm>
            <a:off x="441475" y="1078450"/>
            <a:ext cx="1875783" cy="3760250"/>
          </a:xfrm>
          <a:prstGeom prst="rect">
            <a:avLst/>
          </a:prstGeom>
          <a:noFill/>
          <a:ln>
            <a:noFill/>
          </a:ln>
        </p:spPr>
      </p:pic>
      <p:pic>
        <p:nvPicPr>
          <p:cNvPr id="375" name="Google Shape;375;p62"/>
          <p:cNvPicPr preferRelativeResize="0"/>
          <p:nvPr/>
        </p:nvPicPr>
        <p:blipFill>
          <a:blip r:embed="rId4">
            <a:alphaModFix/>
          </a:blip>
          <a:stretch>
            <a:fillRect/>
          </a:stretch>
        </p:blipFill>
        <p:spPr>
          <a:xfrm>
            <a:off x="2469658" y="1078450"/>
            <a:ext cx="1901934" cy="3760247"/>
          </a:xfrm>
          <a:prstGeom prst="rect">
            <a:avLst/>
          </a:prstGeom>
          <a:noFill/>
          <a:ln>
            <a:noFill/>
          </a:ln>
        </p:spPr>
      </p:pic>
      <p:pic>
        <p:nvPicPr>
          <p:cNvPr id="376" name="Google Shape;376;p62"/>
          <p:cNvPicPr preferRelativeResize="0"/>
          <p:nvPr/>
        </p:nvPicPr>
        <p:blipFill>
          <a:blip r:embed="rId5">
            <a:alphaModFix/>
          </a:blip>
          <a:stretch>
            <a:fillRect/>
          </a:stretch>
        </p:blipFill>
        <p:spPr>
          <a:xfrm>
            <a:off x="4523992" y="1078450"/>
            <a:ext cx="1899597" cy="3760250"/>
          </a:xfrm>
          <a:prstGeom prst="rect">
            <a:avLst/>
          </a:prstGeom>
          <a:noFill/>
          <a:ln>
            <a:noFill/>
          </a:ln>
        </p:spPr>
      </p:pic>
      <p:pic>
        <p:nvPicPr>
          <p:cNvPr id="377" name="Google Shape;377;p62"/>
          <p:cNvPicPr preferRelativeResize="0"/>
          <p:nvPr/>
        </p:nvPicPr>
        <p:blipFill>
          <a:blip r:embed="rId6">
            <a:alphaModFix/>
          </a:blip>
          <a:stretch>
            <a:fillRect/>
          </a:stretch>
        </p:blipFill>
        <p:spPr>
          <a:xfrm>
            <a:off x="6575989" y="1078450"/>
            <a:ext cx="1867099" cy="3760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3"/>
          <p:cNvSpPr txBox="1"/>
          <p:nvPr/>
        </p:nvSpPr>
        <p:spPr>
          <a:xfrm>
            <a:off x="4414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83" name="Google Shape;383;p63"/>
          <p:cNvSpPr txBox="1"/>
          <p:nvPr/>
        </p:nvSpPr>
        <p:spPr>
          <a:xfrm>
            <a:off x="456675" y="1565200"/>
            <a:ext cx="26442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The</a:t>
            </a:r>
            <a:r>
              <a:rPr lang="en">
                <a:solidFill>
                  <a:srgbClr val="5F6368"/>
                </a:solidFill>
                <a:latin typeface="Open Sans"/>
                <a:ea typeface="Open Sans"/>
                <a:cs typeface="Open Sans"/>
                <a:sym typeface="Open Sans"/>
              </a:rPr>
              <a:t> final high-fidelity prototype presented cleaner user flows for food ordering and tracking the orders. It also met user needs for order tracking, confirmation email and cart editing.</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Cozy Corner Cafe app: </a:t>
            </a:r>
            <a:r>
              <a:rPr lang="en" u="sng">
                <a:solidFill>
                  <a:schemeClr val="hlink"/>
                </a:solidFill>
                <a:latin typeface="Open Sans"/>
                <a:ea typeface="Open Sans"/>
                <a:cs typeface="Open Sans"/>
                <a:sym typeface="Open Sans"/>
                <a:hlinkClick r:id="rId3"/>
              </a:rPr>
              <a:t>Cozy Corner Cafe hi-fi Prototype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84" name="Google Shape;384;p63"/>
          <p:cNvPicPr preferRelativeResize="0"/>
          <p:nvPr/>
        </p:nvPicPr>
        <p:blipFill>
          <a:blip r:embed="rId4">
            <a:alphaModFix/>
          </a:blip>
          <a:stretch>
            <a:fillRect/>
          </a:stretch>
        </p:blipFill>
        <p:spPr>
          <a:xfrm>
            <a:off x="3153675" y="655300"/>
            <a:ext cx="5702401" cy="40494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90" name="Google Shape;390;p64"/>
          <p:cNvSpPr/>
          <p:nvPr/>
        </p:nvSpPr>
        <p:spPr>
          <a:xfrm>
            <a:off x="2025050" y="1426350"/>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Based on WCAG (Web Content </a:t>
            </a:r>
            <a:r>
              <a:rPr lang="en" sz="1200">
                <a:solidFill>
                  <a:srgbClr val="5F6368"/>
                </a:solidFill>
                <a:latin typeface="Open Sans"/>
                <a:ea typeface="Open Sans"/>
                <a:cs typeface="Open Sans"/>
                <a:sym typeface="Open Sans"/>
              </a:rPr>
              <a:t>Accessibility</a:t>
            </a:r>
            <a:r>
              <a:rPr lang="en" sz="1200">
                <a:solidFill>
                  <a:srgbClr val="5F6368"/>
                </a:solidFill>
                <a:latin typeface="Open Sans"/>
                <a:ea typeface="Open Sans"/>
                <a:cs typeface="Open Sans"/>
                <a:sym typeface="Open Sans"/>
              </a:rPr>
              <a:t> Guidelines), I used icons with text together to make it more accessible for those with accessibility needs. </a:t>
            </a:r>
            <a:endParaRPr sz="1200">
              <a:solidFill>
                <a:srgbClr val="5F6368"/>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391" name="Google Shape;391;p64"/>
          <p:cNvSpPr/>
          <p:nvPr/>
        </p:nvSpPr>
        <p:spPr>
          <a:xfrm>
            <a:off x="4682650" y="1426350"/>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2" name="Google Shape;392;p64"/>
          <p:cNvSpPr/>
          <p:nvPr/>
        </p:nvSpPr>
        <p:spPr>
          <a:xfrm>
            <a:off x="2986550" y="1187996"/>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3" name="Google Shape;393;p64"/>
          <p:cNvSpPr/>
          <p:nvPr/>
        </p:nvSpPr>
        <p:spPr>
          <a:xfrm>
            <a:off x="5644150" y="1187996"/>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4" name="Google Shape;394;p64"/>
          <p:cNvSpPr txBox="1"/>
          <p:nvPr/>
        </p:nvSpPr>
        <p:spPr>
          <a:xfrm>
            <a:off x="4751400" y="2130700"/>
            <a:ext cx="236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F6368"/>
                </a:solidFill>
                <a:latin typeface="Open Sans"/>
                <a:ea typeface="Open Sans"/>
                <a:cs typeface="Open Sans"/>
                <a:sym typeface="Open Sans"/>
              </a:rPr>
              <a:t>I have also checked the colour contrast for the background, text and buttons throughout the app to make sure everything is following the guidelines for accessibility purposes.</a:t>
            </a:r>
            <a:endParaRPr sz="1200">
              <a:solidFill>
                <a:srgbClr val="5F6368"/>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398" name="Shape 398"/>
        <p:cNvGrpSpPr/>
        <p:nvPr/>
      </p:nvGrpSpPr>
      <p:grpSpPr>
        <a:xfrm>
          <a:off x="0" y="0"/>
          <a:ext cx="0" cy="0"/>
          <a:chOff x="0" y="0"/>
          <a:chExt cx="0" cy="0"/>
        </a:xfrm>
      </p:grpSpPr>
      <p:sp>
        <p:nvSpPr>
          <p:cNvPr id="399" name="Google Shape;399;p65"/>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00" name="Google Shape;400;p65"/>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01" name="Google Shape;401;p6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07" name="Google Shape;407;p66"/>
          <p:cNvSpPr txBox="1"/>
          <p:nvPr/>
        </p:nvSpPr>
        <p:spPr>
          <a:xfrm>
            <a:off x="539600" y="2237975"/>
            <a:ext cx="3446100" cy="2632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The app makes users feel like Cozy Corner Cafe really thinks about how to meet their needs.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One quote from peer feedback:</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i="1" lang="en" sz="1200">
                <a:solidFill>
                  <a:srgbClr val="5F6368"/>
                </a:solidFill>
                <a:latin typeface="Open Sans"/>
                <a:ea typeface="Open Sans"/>
                <a:cs typeface="Open Sans"/>
                <a:sym typeface="Open Sans"/>
              </a:rPr>
              <a:t>“The app made it so easy to order my own food and track my order! I would definitely use this app as a go-to for a delicious, fast, and even healthy meal.”</a:t>
            </a:r>
            <a:endParaRPr sz="1200">
              <a:solidFill>
                <a:srgbClr val="5F6368"/>
              </a:solidFill>
              <a:latin typeface="Open Sans"/>
              <a:ea typeface="Open Sans"/>
              <a:cs typeface="Open Sans"/>
              <a:sym typeface="Open Sans"/>
            </a:endParaRPr>
          </a:p>
        </p:txBody>
      </p:sp>
      <p:sp>
        <p:nvSpPr>
          <p:cNvPr id="408" name="Google Shape;408;p66"/>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6"/>
          <p:cNvSpPr txBox="1"/>
          <p:nvPr/>
        </p:nvSpPr>
        <p:spPr>
          <a:xfrm>
            <a:off x="44958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While designing the Cozy Corner Cafe app, I learned that the first ideas for the app are only the beginning of the process. Usability studies and peer feedback influenced each iteration of the app’s designs.</a:t>
            </a:r>
            <a:endParaRPr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10" name="Google Shape;410;p66"/>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6"/>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12" name="Google Shape;412;p66"/>
          <p:cNvGrpSpPr/>
          <p:nvPr/>
        </p:nvGrpSpPr>
        <p:grpSpPr>
          <a:xfrm>
            <a:off x="4605678" y="1676963"/>
            <a:ext cx="293543" cy="227362"/>
            <a:chOff x="420350" y="238125"/>
            <a:chExt cx="6779275" cy="5238750"/>
          </a:xfrm>
        </p:grpSpPr>
        <p:sp>
          <p:nvSpPr>
            <p:cNvPr id="413" name="Google Shape;413;p66"/>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6"/>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6"/>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6"/>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22" name="Google Shape;422;p67"/>
          <p:cNvSpPr/>
          <p:nvPr/>
        </p:nvSpPr>
        <p:spPr>
          <a:xfrm>
            <a:off x="2025050" y="1481219"/>
            <a:ext cx="2436300" cy="3174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67"/>
          <p:cNvSpPr txBox="1"/>
          <p:nvPr/>
        </p:nvSpPr>
        <p:spPr>
          <a:xfrm>
            <a:off x="2065850" y="1926725"/>
            <a:ext cx="23547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24" name="Google Shape;424;p67"/>
          <p:cNvSpPr/>
          <p:nvPr/>
        </p:nvSpPr>
        <p:spPr>
          <a:xfrm>
            <a:off x="4682650" y="1481219"/>
            <a:ext cx="2436300" cy="3174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67"/>
          <p:cNvSpPr txBox="1"/>
          <p:nvPr/>
        </p:nvSpPr>
        <p:spPr>
          <a:xfrm>
            <a:off x="4803175" y="1926725"/>
            <a:ext cx="2226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Conduct more user research to determine any new areas of need.</a:t>
            </a:r>
            <a:endParaRPr sz="1200">
              <a:solidFill>
                <a:srgbClr val="5F6368"/>
              </a:solidFill>
              <a:latin typeface="Open Sans"/>
              <a:ea typeface="Open Sans"/>
              <a:cs typeface="Open Sans"/>
              <a:sym typeface="Open Sans"/>
            </a:endParaRPr>
          </a:p>
        </p:txBody>
      </p:sp>
      <p:sp>
        <p:nvSpPr>
          <p:cNvPr id="426" name="Google Shape;426;p67"/>
          <p:cNvSpPr/>
          <p:nvPr/>
        </p:nvSpPr>
        <p:spPr>
          <a:xfrm>
            <a:off x="2986550" y="1196500"/>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27" name="Google Shape;427;p67"/>
          <p:cNvSpPr/>
          <p:nvPr/>
        </p:nvSpPr>
        <p:spPr>
          <a:xfrm>
            <a:off x="5644150" y="1196500"/>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33" name="Google Shape;433;p68"/>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8"/>
          <p:cNvSpPr txBox="1"/>
          <p:nvPr/>
        </p:nvSpPr>
        <p:spPr>
          <a:xfrm>
            <a:off x="919075" y="2461800"/>
            <a:ext cx="7136100" cy="1360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Thank you for your time reviewing my work on the Cozy Corner Cafe app! If you’d like to see more or get in touch, my contact information is provided below.</a:t>
            </a:r>
            <a:endParaRPr>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a:t>
            </a:r>
            <a:r>
              <a:rPr lang="en">
                <a:solidFill>
                  <a:srgbClr val="5F6368"/>
                </a:solidFill>
                <a:latin typeface="Roboto"/>
                <a:ea typeface="Roboto"/>
                <a:cs typeface="Roboto"/>
                <a:sym typeface="Roboto"/>
              </a:rPr>
              <a:t>: sanam.permeh@gmail.com</a:t>
            </a:r>
            <a:endParaRPr>
              <a:solidFill>
                <a:srgbClr val="5F6368"/>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Website</a:t>
            </a:r>
            <a:r>
              <a:rPr lang="en">
                <a:solidFill>
                  <a:srgbClr val="5F6368"/>
                </a:solidFill>
                <a:latin typeface="Roboto"/>
                <a:ea typeface="Roboto"/>
                <a:cs typeface="Roboto"/>
                <a:sym typeface="Roboto"/>
              </a:rPr>
              <a:t>: https://sanampermehbc10.myportfolio.com/</a:t>
            </a:r>
            <a:endParaRPr>
              <a:solidFill>
                <a:srgbClr val="5F6368"/>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35" name="Google Shape;435;p68"/>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8"/>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2"/>
          <p:cNvSpPr txBox="1"/>
          <p:nvPr/>
        </p:nvSpPr>
        <p:spPr>
          <a:xfrm>
            <a:off x="517675"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Busy workers lack the time necessary to prepare a meal or have their own packed lunchbox. They need to order their food online and need to know the accurate timing for pick up or delivery.</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4" name="Google Shape;17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5" name="Google Shape;17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2"/>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Design an app for Cozy Corner Cafe that allows users to easily order and pick up or have their warm, fresh, healthy dishes or drinks on time by being able to track their orders.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7" name="Google Shape;17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9" name="Google Shape;179;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UX designer designing an app for Cozy Corner Cafe from conception to delivery.</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5" name="Google Shape;185;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6" name="Google Shape;186;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3"/>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and iterating on designs.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8" name="Google Shape;188;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0" name="Google Shape;190;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4" name="Shape 194"/>
        <p:cNvGrpSpPr/>
        <p:nvPr/>
      </p:nvGrpSpPr>
      <p:grpSpPr>
        <a:xfrm>
          <a:off x="0" y="0"/>
          <a:ext cx="0" cy="0"/>
          <a:chOff x="0" y="0"/>
          <a:chExt cx="0" cy="0"/>
        </a:xfrm>
      </p:grpSpPr>
      <p:sp>
        <p:nvSpPr>
          <p:cNvPr id="195" name="Google Shape;195;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6" name="Google Shape;196;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7" name="Google Shape;197;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5"/>
          <p:cNvSpPr/>
          <p:nvPr/>
        </p:nvSpPr>
        <p:spPr>
          <a:xfrm>
            <a:off x="517675" y="1832025"/>
            <a:ext cx="7938900" cy="2706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204" name="Google Shape;204;p45"/>
          <p:cNvSpPr txBox="1"/>
          <p:nvPr/>
        </p:nvSpPr>
        <p:spPr>
          <a:xfrm>
            <a:off x="919075" y="2166675"/>
            <a:ext cx="7136100" cy="27984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I conducted interviews and created empathy maps to understand the users I’m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designing for and their needs. A primary user group identified through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was working adults who don’t have time to cook meals.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This user group confirmed initial assumptions about Cozy Corner Cafe customers, but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also revealed that busy workers need to know the pick up or delivery time as it usually happens that they go to pick up their order but it is not ready and they do not have time to stay there, or they are late and their order is not cold or warm enough anymore. </a:t>
            </a:r>
            <a:br>
              <a:rPr lang="en" sz="1200">
                <a:solidFill>
                  <a:srgbClr val="5F6368"/>
                </a:solidFill>
                <a:latin typeface="Open Sans"/>
                <a:ea typeface="Open Sans"/>
                <a:cs typeface="Open Sans"/>
                <a:sym typeface="Open Sans"/>
              </a:rPr>
            </a:br>
            <a:endParaRPr b="1" sz="1200">
              <a:solidFill>
                <a:srgbClr val="1967D2"/>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05" name="Google Shape;205;p45"/>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5"/>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2" name="Google Shape;212;p46"/>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13" name="Google Shape;213;p46"/>
          <p:cNvSpPr txBox="1"/>
          <p:nvPr/>
        </p:nvSpPr>
        <p:spPr>
          <a:xfrm>
            <a:off x="441475" y="2522475"/>
            <a:ext cx="1872600" cy="1059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Working adults are too busy to spend time on meal prep</a:t>
            </a:r>
            <a:endParaRPr sz="1300">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4" name="Google Shape;214;p46"/>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Order tracking</a:t>
            </a:r>
            <a:endParaRPr>
              <a:solidFill>
                <a:srgbClr val="4285F4"/>
              </a:solidFill>
              <a:latin typeface="Open Sans SemiBold"/>
              <a:ea typeface="Open Sans SemiBold"/>
              <a:cs typeface="Open Sans SemiBold"/>
              <a:sym typeface="Open Sans SemiBold"/>
            </a:endParaRPr>
          </a:p>
        </p:txBody>
      </p:sp>
      <p:sp>
        <p:nvSpPr>
          <p:cNvPr id="215" name="Google Shape;215;p46"/>
          <p:cNvSpPr txBox="1"/>
          <p:nvPr/>
        </p:nvSpPr>
        <p:spPr>
          <a:xfrm>
            <a:off x="2582725" y="2522475"/>
            <a:ext cx="1872600" cy="1075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300">
                <a:solidFill>
                  <a:srgbClr val="5F6368"/>
                </a:solidFill>
                <a:latin typeface="Open Sans"/>
                <a:ea typeface="Open Sans"/>
                <a:cs typeface="Open Sans"/>
                <a:sym typeface="Open Sans"/>
              </a:rPr>
              <a:t>Users need to know the timing for their order pick up or delivery.</a:t>
            </a:r>
            <a:endParaRPr sz="1300"/>
          </a:p>
        </p:txBody>
      </p:sp>
      <p:sp>
        <p:nvSpPr>
          <p:cNvPr id="216" name="Google Shape;216;p46"/>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IA</a:t>
            </a:r>
            <a:endParaRPr>
              <a:solidFill>
                <a:srgbClr val="4285F4"/>
              </a:solidFill>
              <a:latin typeface="Open Sans SemiBold"/>
              <a:ea typeface="Open Sans SemiBold"/>
              <a:cs typeface="Open Sans SemiBold"/>
              <a:sym typeface="Open Sans SemiBold"/>
            </a:endParaRPr>
          </a:p>
        </p:txBody>
      </p:sp>
      <p:sp>
        <p:nvSpPr>
          <p:cNvPr id="217" name="Google Shape;217;p46"/>
          <p:cNvSpPr txBox="1"/>
          <p:nvPr/>
        </p:nvSpPr>
        <p:spPr>
          <a:xfrm>
            <a:off x="4723975" y="2522475"/>
            <a:ext cx="1948800" cy="1059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300">
                <a:solidFill>
                  <a:srgbClr val="5F6368"/>
                </a:solidFill>
                <a:latin typeface="Open Sans"/>
                <a:ea typeface="Open Sans"/>
                <a:cs typeface="Open Sans"/>
                <a:sym typeface="Open Sans"/>
              </a:rPr>
              <a:t>Text-heavy menus in apps are often difficult to read and order from</a:t>
            </a:r>
            <a:endParaRPr sz="1300">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8" name="Google Shape;218;p46"/>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Favourite order</a:t>
            </a:r>
            <a:endParaRPr>
              <a:solidFill>
                <a:srgbClr val="4285F4"/>
              </a:solidFill>
              <a:latin typeface="Open Sans SemiBold"/>
              <a:ea typeface="Open Sans SemiBold"/>
              <a:cs typeface="Open Sans SemiBold"/>
              <a:sym typeface="Open Sans SemiBold"/>
            </a:endParaRPr>
          </a:p>
        </p:txBody>
      </p:sp>
      <p:sp>
        <p:nvSpPr>
          <p:cNvPr id="219" name="Google Shape;219;p46"/>
          <p:cNvSpPr txBox="1"/>
          <p:nvPr/>
        </p:nvSpPr>
        <p:spPr>
          <a:xfrm>
            <a:off x="6865219" y="2522475"/>
            <a:ext cx="1872600" cy="1075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300">
                <a:solidFill>
                  <a:srgbClr val="5F6368"/>
                </a:solidFill>
                <a:latin typeface="Open Sans"/>
                <a:ea typeface="Open Sans"/>
                <a:cs typeface="Open Sans"/>
                <a:sym typeface="Open Sans"/>
              </a:rPr>
              <a:t>Users need to save their favourite order to save time for next online ordering.</a:t>
            </a:r>
            <a:endParaRPr sz="1300"/>
          </a:p>
        </p:txBody>
      </p:sp>
      <p:sp>
        <p:nvSpPr>
          <p:cNvPr id="220" name="Google Shape;220;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1" name="Google Shape;221;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txBox="1"/>
          <p:nvPr/>
        </p:nvSpPr>
        <p:spPr>
          <a:xfrm>
            <a:off x="4609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Sara</a:t>
            </a:r>
            <a:endParaRPr b="1" sz="2400">
              <a:solidFill>
                <a:srgbClr val="5F6368"/>
              </a:solidFill>
              <a:latin typeface="Open Sans"/>
              <a:ea typeface="Open Sans"/>
              <a:cs typeface="Open Sans"/>
              <a:sym typeface="Open Sans"/>
            </a:endParaRPr>
          </a:p>
        </p:txBody>
      </p:sp>
      <p:sp>
        <p:nvSpPr>
          <p:cNvPr id="229" name="Google Shape;229;p47"/>
          <p:cNvSpPr txBox="1"/>
          <p:nvPr/>
        </p:nvSpPr>
        <p:spPr>
          <a:xfrm>
            <a:off x="460975" y="1140725"/>
            <a:ext cx="25026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Sara </a:t>
            </a:r>
            <a:r>
              <a:rPr lang="en">
                <a:solidFill>
                  <a:srgbClr val="5F6368"/>
                </a:solidFill>
                <a:latin typeface="Open Sans"/>
                <a:ea typeface="Open Sans"/>
                <a:cs typeface="Open Sans"/>
                <a:sym typeface="Open Sans"/>
              </a:rPr>
              <a:t>is a project management intern and a student who needs </a:t>
            </a:r>
            <a:r>
              <a:rPr lang="en">
                <a:solidFill>
                  <a:srgbClr val="5F6368"/>
                </a:solidFill>
                <a:latin typeface="Google Sans"/>
                <a:ea typeface="Google Sans"/>
                <a:cs typeface="Google Sans"/>
                <a:sym typeface="Google Sans"/>
              </a:rPr>
              <a:t>to have an option in the app to save her favourite items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because </a:t>
            </a:r>
            <a:r>
              <a:rPr lang="en">
                <a:solidFill>
                  <a:srgbClr val="5F6368"/>
                </a:solidFill>
                <a:latin typeface="Google Sans"/>
                <a:ea typeface="Google Sans"/>
                <a:cs typeface="Google Sans"/>
                <a:sym typeface="Google Sans"/>
              </a:rPr>
              <a:t>she does not have enough time to browse through the menu every time.</a:t>
            </a:r>
            <a:endParaRPr>
              <a:solidFill>
                <a:srgbClr val="5F6368"/>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0" name="Google Shape;230;p47"/>
          <p:cNvPicPr preferRelativeResize="0"/>
          <p:nvPr/>
        </p:nvPicPr>
        <p:blipFill>
          <a:blip r:embed="rId3">
            <a:alphaModFix/>
          </a:blip>
          <a:stretch>
            <a:fillRect/>
          </a:stretch>
        </p:blipFill>
        <p:spPr>
          <a:xfrm>
            <a:off x="2854675" y="956538"/>
            <a:ext cx="6136925" cy="3452020"/>
          </a:xfrm>
          <a:prstGeom prst="rect">
            <a:avLst/>
          </a:prstGeom>
          <a:noFill/>
          <a:ln>
            <a:noFill/>
          </a:ln>
        </p:spPr>
      </p:pic>
      <p:sp>
        <p:nvSpPr>
          <p:cNvPr id="231" name="Google Shape;231;p47"/>
          <p:cNvSpPr/>
          <p:nvPr/>
        </p:nvSpPr>
        <p:spPr>
          <a:xfrm>
            <a:off x="2900475" y="949575"/>
            <a:ext cx="6034800" cy="346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Name</a:t>
            </a:r>
            <a:endParaRPr b="1" sz="2400">
              <a:solidFill>
                <a:srgbClr val="5F6368"/>
              </a:solidFill>
              <a:latin typeface="Open Sans"/>
              <a:ea typeface="Open Sans"/>
              <a:cs typeface="Open Sans"/>
              <a:sym typeface="Open Sans"/>
            </a:endParaRPr>
          </a:p>
        </p:txBody>
      </p:sp>
      <p:sp>
        <p:nvSpPr>
          <p:cNvPr id="237" name="Google Shape;237;p48"/>
          <p:cNvSpPr txBox="1"/>
          <p:nvPr/>
        </p:nvSpPr>
        <p:spPr>
          <a:xfrm>
            <a:off x="517675" y="1078450"/>
            <a:ext cx="2436900" cy="395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John</a:t>
            </a:r>
            <a:r>
              <a:rPr lang="en">
                <a:solidFill>
                  <a:srgbClr val="5F6368"/>
                </a:solidFill>
                <a:latin typeface="Open Sans"/>
                <a:ea typeface="Open Sans"/>
                <a:cs typeface="Open Sans"/>
                <a:sym typeface="Open Sans"/>
              </a:rPr>
              <a:t> is a busy doctor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who needs </a:t>
            </a:r>
            <a:r>
              <a:rPr lang="en">
                <a:solidFill>
                  <a:srgbClr val="5F6368"/>
                </a:solidFill>
                <a:latin typeface="Google Sans"/>
                <a:ea typeface="Google Sans"/>
                <a:cs typeface="Google Sans"/>
                <a:sym typeface="Google Sans"/>
              </a:rPr>
              <a:t>a feature in the app to keep his order track </a:t>
            </a:r>
            <a:r>
              <a:rPr lang="en">
                <a:solidFill>
                  <a:srgbClr val="5F6368"/>
                </a:solidFill>
                <a:latin typeface="Open Sans"/>
                <a:ea typeface="Open Sans"/>
                <a:cs typeface="Open Sans"/>
                <a:sym typeface="Open Sans"/>
              </a:rPr>
              <a:t>because </a:t>
            </a:r>
            <a:r>
              <a:rPr lang="en">
                <a:solidFill>
                  <a:srgbClr val="5F6368"/>
                </a:solidFill>
                <a:latin typeface="Google Sans"/>
                <a:ea typeface="Google Sans"/>
                <a:cs typeface="Google Sans"/>
                <a:sym typeface="Google Sans"/>
              </a:rPr>
              <a:t>he does not know when his order is ready to pick up and sometimes he gets there early, so the order is not ready and sometimes late so the order is cold.</a:t>
            </a:r>
            <a:endParaRPr>
              <a:solidFill>
                <a:srgbClr val="5F6368"/>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238" name="Google Shape;238;p48"/>
          <p:cNvSpPr/>
          <p:nvPr/>
        </p:nvSpPr>
        <p:spPr>
          <a:xfrm>
            <a:off x="2900475" y="949575"/>
            <a:ext cx="6034800" cy="346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48"/>
          <p:cNvPicPr preferRelativeResize="0"/>
          <p:nvPr/>
        </p:nvPicPr>
        <p:blipFill>
          <a:blip r:embed="rId3">
            <a:alphaModFix/>
          </a:blip>
          <a:stretch>
            <a:fillRect/>
          </a:stretch>
        </p:blipFill>
        <p:spPr>
          <a:xfrm>
            <a:off x="2954500" y="1025775"/>
            <a:ext cx="5881699" cy="3368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